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75" r:id="rId2"/>
    <p:sldId id="277" r:id="rId3"/>
    <p:sldId id="290" r:id="rId4"/>
    <p:sldId id="273" r:id="rId5"/>
    <p:sldId id="297" r:id="rId6"/>
    <p:sldId id="280" r:id="rId7"/>
    <p:sldId id="292" r:id="rId8"/>
    <p:sldId id="279" r:id="rId9"/>
    <p:sldId id="298" r:id="rId10"/>
    <p:sldId id="282" r:id="rId11"/>
    <p:sldId id="296" r:id="rId12"/>
    <p:sldId id="293" r:id="rId13"/>
    <p:sldId id="257" r:id="rId14"/>
    <p:sldId id="294" r:id="rId15"/>
    <p:sldId id="270" r:id="rId16"/>
    <p:sldId id="258" r:id="rId17"/>
    <p:sldId id="272" r:id="rId18"/>
    <p:sldId id="288" r:id="rId19"/>
    <p:sldId id="262" r:id="rId20"/>
    <p:sldId id="287" r:id="rId21"/>
    <p:sldId id="284" r:id="rId22"/>
    <p:sldId id="265" r:id="rId23"/>
    <p:sldId id="283" r:id="rId24"/>
    <p:sldId id="271" r:id="rId25"/>
    <p:sldId id="285" r:id="rId26"/>
    <p:sldId id="267" r:id="rId27"/>
    <p:sldId id="29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33" autoAdjust="0"/>
  </p:normalViewPr>
  <p:slideViewPr>
    <p:cSldViewPr>
      <p:cViewPr varScale="1">
        <p:scale>
          <a:sx n="101" d="100"/>
          <a:sy n="101" d="100"/>
        </p:scale>
        <p:origin x="9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5310C-0E5B-48BE-AA8A-749DEA5935D5}" type="datetimeFigureOut">
              <a:rPr lang="en-US" smtClean="0"/>
              <a:t>7/27/2017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FAD42-F241-4B79-88CF-04A1100BC6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2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FAD42-F241-4B79-88CF-04A1100BC6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9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FAD42-F241-4B79-88CF-04A1100BC6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423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FAD42-F241-4B79-88CF-04A1100BC6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69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CA61-7192-4BCF-92EC-44D9A3A4A5B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72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CA61-7192-4BCF-92EC-44D9A3A4A5B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1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7CA61-7192-4BCF-92EC-44D9A3A4A5B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1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3D71-9772-40B6-A46B-854A6F6CABC4}" type="datetime1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7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FB9F-84BE-4408-8C80-B20B9D0E7498}" type="datetime1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1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FCBD-06BE-462E-8065-88E2B23AB65D}" type="datetime1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8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C5334-358F-4314-85F2-CCF100A7E8A0}" type="datetime1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5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0966-DE9C-4AE4-94BF-F9F32981B264}" type="datetime1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7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5583D-719E-4650-BA8E-E731ECEB5D8A}" type="datetime1">
              <a:rPr lang="en-US" smtClean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4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1E92-A3A1-477A-A555-759DEA9E88F5}" type="datetime1">
              <a:rPr lang="en-US" smtClean="0"/>
              <a:t>7/27/2017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7898-C97D-4437-8B7E-FE0A4AA05084}" type="datetime1">
              <a:rPr lang="en-US" smtClean="0"/>
              <a:t>7/27/2017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2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4176-9D88-4BBD-9E98-CE5DD8865A5F}" type="datetime1">
              <a:rPr lang="en-US" smtClean="0"/>
              <a:t>7/27/2017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9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63D1-060B-44F9-8D09-297525643D57}" type="datetime1">
              <a:rPr lang="en-US" smtClean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6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6F29-EA68-4126-A151-C47FF451BAD5}" type="datetime1">
              <a:rPr lang="en-US" smtClean="0"/>
              <a:t>7/27/2017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6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68071-89A2-4098-A845-F20C84EF6AD2}" type="datetime1">
              <a:rPr lang="en-US" smtClean="0"/>
              <a:t>7/27/2017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DC07D-4F12-47FE-A03A-BAE31A9823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1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views.cira.colostate.edu/fed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ista.cira.colostate.edu/TS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sites/production/files/2016-07/documents/technical_support_document_for_draft_guidance_on_regional_haz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906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500" b="1" dirty="0"/>
              <a:t>Sources and ownership of monitoring and related data for Regional Haze planning analyses</a:t>
            </a:r>
            <a:r>
              <a:rPr lang="en-US" sz="3500" dirty="0"/>
              <a:t> </a:t>
            </a:r>
          </a:p>
          <a:p>
            <a:pPr marL="0" indent="0" algn="ctr">
              <a:buNone/>
            </a:pPr>
            <a:endParaRPr lang="en-US" sz="3500" dirty="0"/>
          </a:p>
          <a:p>
            <a:pPr marL="0" indent="0" algn="ctr">
              <a:buNone/>
            </a:pPr>
            <a:r>
              <a:rPr lang="en-US" sz="3000" dirty="0"/>
              <a:t>Tom Moore (WESTAR and WRAP) and</a:t>
            </a:r>
          </a:p>
          <a:p>
            <a:pPr marL="0" indent="0" algn="ctr">
              <a:buNone/>
            </a:pPr>
            <a:r>
              <a:rPr lang="en-US" sz="3000" dirty="0"/>
              <a:t>Pat Brewer (NPS ARD)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for the Regional Haze Teach-In #2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July 27, 2017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1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brewer\Downloads\Figure 2a_Composition 20% Haziest Day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2" y="228600"/>
            <a:ext cx="5139158" cy="337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brewer\Desktop\Documents\AWMA\EM\2016\Figure 2b_Composition_20%MostImpaired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28807"/>
            <a:ext cx="6705600" cy="433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9936" y="263216"/>
            <a:ext cx="41710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Haziest days and most impaired days: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Same days in the East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Different days, different </a:t>
            </a:r>
          </a:p>
          <a:p>
            <a:pPr lvl="1"/>
            <a:r>
              <a:rPr lang="en-US" sz="2000" b="1" dirty="0"/>
              <a:t>   pollutants  in the West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8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nual Input 7"/>
          <p:cNvSpPr/>
          <p:nvPr/>
        </p:nvSpPr>
        <p:spPr>
          <a:xfrm rot="3064856">
            <a:off x="4451011" y="2598564"/>
            <a:ext cx="974864" cy="306791"/>
          </a:xfrm>
          <a:prstGeom prst="flowChartManualInp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3" y="762000"/>
            <a:ext cx="8095129" cy="5334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Connector 4"/>
          <p:cNvCxnSpPr>
            <a:stCxn id="14" idx="1"/>
            <a:endCxn id="12" idx="1"/>
          </p:cNvCxnSpPr>
          <p:nvPr/>
        </p:nvCxnSpPr>
        <p:spPr>
          <a:xfrm>
            <a:off x="3697258" y="2495701"/>
            <a:ext cx="401747" cy="8185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0" y="2353041"/>
            <a:ext cx="1066800" cy="9159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2"/>
            <a:endCxn id="14" idx="5"/>
          </p:cNvCxnSpPr>
          <p:nvPr/>
        </p:nvCxnSpPr>
        <p:spPr>
          <a:xfrm>
            <a:off x="3268674" y="2303640"/>
            <a:ext cx="721330" cy="40521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038600" y="2362200"/>
            <a:ext cx="685800" cy="2286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2362200"/>
            <a:ext cx="524701" cy="612611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310949" y="2791321"/>
            <a:ext cx="1492141" cy="183491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03090" y="2714613"/>
            <a:ext cx="1350310" cy="409587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600200" y="2343883"/>
            <a:ext cx="685800" cy="94518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86000" y="2343150"/>
            <a:ext cx="609600" cy="40005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Connector 1027"/>
          <p:cNvCxnSpPr/>
          <p:nvPr/>
        </p:nvCxnSpPr>
        <p:spPr>
          <a:xfrm>
            <a:off x="2895600" y="2743200"/>
            <a:ext cx="11430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1031"/>
          <p:cNvCxnSpPr/>
          <p:nvPr/>
        </p:nvCxnSpPr>
        <p:spPr>
          <a:xfrm flipV="1">
            <a:off x="4038600" y="2543175"/>
            <a:ext cx="533399" cy="20002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Connector 1033"/>
          <p:cNvCxnSpPr/>
          <p:nvPr/>
        </p:nvCxnSpPr>
        <p:spPr>
          <a:xfrm>
            <a:off x="4571999" y="2543175"/>
            <a:ext cx="516892" cy="58102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Connector 1035"/>
          <p:cNvCxnSpPr>
            <a:stCxn id="8" idx="3"/>
          </p:cNvCxnSpPr>
          <p:nvPr/>
        </p:nvCxnSpPr>
        <p:spPr>
          <a:xfrm flipV="1">
            <a:off x="5244658" y="2794369"/>
            <a:ext cx="1772558" cy="33683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1037"/>
          <p:cNvCxnSpPr/>
          <p:nvPr/>
        </p:nvCxnSpPr>
        <p:spPr>
          <a:xfrm>
            <a:off x="6400800" y="3200400"/>
            <a:ext cx="45720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1039"/>
          <p:cNvCxnSpPr/>
          <p:nvPr/>
        </p:nvCxnSpPr>
        <p:spPr>
          <a:xfrm>
            <a:off x="6858000" y="3200400"/>
            <a:ext cx="1295400" cy="38100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/>
          <p:cNvSpPr/>
          <p:nvPr/>
        </p:nvSpPr>
        <p:spPr>
          <a:xfrm>
            <a:off x="2743200" y="2343883"/>
            <a:ext cx="1060704" cy="399317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10518730">
            <a:off x="2421827" y="2338303"/>
            <a:ext cx="863420" cy="370234"/>
          </a:xfrm>
          <a:prstGeom prst="triangle">
            <a:avLst>
              <a:gd name="adj" fmla="val 4928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Data 11"/>
          <p:cNvSpPr/>
          <p:nvPr/>
        </p:nvSpPr>
        <p:spPr>
          <a:xfrm rot="20439534">
            <a:off x="3909134" y="2572658"/>
            <a:ext cx="437266" cy="173686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Data 13"/>
          <p:cNvSpPr/>
          <p:nvPr/>
        </p:nvSpPr>
        <p:spPr>
          <a:xfrm rot="1372335">
            <a:off x="3224429" y="2489206"/>
            <a:ext cx="881441" cy="16521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Flowchart: Data 1034"/>
          <p:cNvSpPr/>
          <p:nvPr/>
        </p:nvSpPr>
        <p:spPr>
          <a:xfrm rot="10436638">
            <a:off x="6026330" y="2741933"/>
            <a:ext cx="974696" cy="509015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Data 47"/>
          <p:cNvSpPr/>
          <p:nvPr/>
        </p:nvSpPr>
        <p:spPr>
          <a:xfrm rot="11966572">
            <a:off x="6731105" y="2944844"/>
            <a:ext cx="806036" cy="332882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lowchart: Data 49"/>
          <p:cNvSpPr/>
          <p:nvPr/>
        </p:nvSpPr>
        <p:spPr>
          <a:xfrm rot="20439534">
            <a:off x="4161548" y="2504358"/>
            <a:ext cx="513249" cy="168698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lowchart: Data 50"/>
          <p:cNvSpPr/>
          <p:nvPr/>
        </p:nvSpPr>
        <p:spPr>
          <a:xfrm rot="11966572">
            <a:off x="6680910" y="2888750"/>
            <a:ext cx="1467845" cy="483275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lowchart: Data 51"/>
          <p:cNvSpPr/>
          <p:nvPr/>
        </p:nvSpPr>
        <p:spPr>
          <a:xfrm rot="20439534">
            <a:off x="7838609" y="3246387"/>
            <a:ext cx="367229" cy="390522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lowchart: Manual Input 44"/>
          <p:cNvSpPr/>
          <p:nvPr/>
        </p:nvSpPr>
        <p:spPr>
          <a:xfrm rot="21372452" flipV="1">
            <a:off x="5174896" y="2815349"/>
            <a:ext cx="900688" cy="544332"/>
          </a:xfrm>
          <a:prstGeom prst="flowChartManualInp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lowchart: Data 58"/>
          <p:cNvSpPr/>
          <p:nvPr/>
        </p:nvSpPr>
        <p:spPr>
          <a:xfrm rot="20439534">
            <a:off x="5928063" y="2796056"/>
            <a:ext cx="337013" cy="266954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3" name="Rectangle 1042"/>
          <p:cNvSpPr/>
          <p:nvPr/>
        </p:nvSpPr>
        <p:spPr>
          <a:xfrm>
            <a:off x="5132580" y="2579656"/>
            <a:ext cx="32848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05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Anthropogenic reduction due to</a:t>
            </a:r>
          </a:p>
          <a:p>
            <a:pPr lvl="0" algn="ctr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 change</a:t>
            </a:r>
          </a:p>
          <a:p>
            <a:pPr lvl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</a:t>
            </a:r>
            <a:endParaRPr lang="en-US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2286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Emissions types and factors affecting chemical species used to track Regional Haze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410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Adapted from</a:t>
            </a:r>
            <a:r>
              <a:rPr lang="en-US" sz="1400" dirty="0"/>
              <a:t>: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4876800" y="2514600"/>
            <a:ext cx="524701" cy="612611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0" idx="5"/>
          </p:cNvCxnSpPr>
          <p:nvPr/>
        </p:nvCxnSpPr>
        <p:spPr>
          <a:xfrm>
            <a:off x="4611886" y="2520714"/>
            <a:ext cx="520694" cy="592551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45" idx="1"/>
          </p:cNvCxnSpPr>
          <p:nvPr/>
        </p:nvCxnSpPr>
        <p:spPr>
          <a:xfrm>
            <a:off x="4582002" y="2391142"/>
            <a:ext cx="593880" cy="72616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662060" y="2391142"/>
            <a:ext cx="526875" cy="57164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45" idx="1"/>
          </p:cNvCxnSpPr>
          <p:nvPr/>
        </p:nvCxnSpPr>
        <p:spPr>
          <a:xfrm>
            <a:off x="4717818" y="2543175"/>
            <a:ext cx="458064" cy="574127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847232" y="2590800"/>
            <a:ext cx="328650" cy="47411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32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/>
              <a:t>User levels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sz="4500" dirty="0"/>
              <a:t>Analysts</a:t>
            </a:r>
          </a:p>
          <a:p>
            <a:pPr lvl="1"/>
            <a:r>
              <a:rPr lang="en-US" sz="3200" dirty="0"/>
              <a:t>FED </a:t>
            </a:r>
            <a:r>
              <a:rPr lang="en-US" sz="3200" dirty="0">
                <a:hlinkClick r:id="rId2"/>
              </a:rPr>
              <a:t>http://views.cira.colostate.edu/fed/</a:t>
            </a:r>
            <a:endParaRPr lang="en-US" sz="3200" dirty="0"/>
          </a:p>
          <a:p>
            <a:pPr lvl="1"/>
            <a:r>
              <a:rPr lang="en-US" sz="3200" dirty="0"/>
              <a:t>Very detailed</a:t>
            </a:r>
          </a:p>
          <a:p>
            <a:pPr lvl="1"/>
            <a:r>
              <a:rPr lang="en-US" sz="3200" dirty="0"/>
              <a:t>Fundamental data source</a:t>
            </a:r>
          </a:p>
          <a:p>
            <a:pPr lvl="1"/>
            <a:r>
              <a:rPr lang="en-US" sz="3200" dirty="0"/>
              <a:t>Directed by federal agencies</a:t>
            </a:r>
          </a:p>
          <a:p>
            <a:pPr lvl="1"/>
            <a:r>
              <a:rPr lang="en-US" sz="3200" dirty="0"/>
              <a:t>Not intended for planning</a:t>
            </a:r>
          </a:p>
          <a:p>
            <a:pPr lvl="1"/>
            <a:r>
              <a:rPr lang="en-US" sz="3200" dirty="0"/>
              <a:t>Challenges with ease of reproducing results between many users.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257549"/>
            <a:ext cx="6400801" cy="360045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94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71684"/>
            <a:ext cx="4114800" cy="376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User levels</a:t>
            </a: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304800" y="605790"/>
            <a:ext cx="8534400" cy="30518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dirty="0"/>
              <a:t>Planners</a:t>
            </a:r>
          </a:p>
          <a:p>
            <a:pPr lvl="1"/>
            <a:r>
              <a:rPr lang="en-US" sz="3600" dirty="0"/>
              <a:t>WRAP Technical Support System (TSS) </a:t>
            </a:r>
            <a:r>
              <a:rPr lang="en-US" sz="3600" dirty="0">
                <a:hlinkClick r:id="rId3"/>
              </a:rPr>
              <a:t>http://vista.cira.colostate.edu/TSS/</a:t>
            </a:r>
            <a:r>
              <a:rPr lang="en-US" sz="3600" dirty="0"/>
              <a:t> </a:t>
            </a:r>
          </a:p>
          <a:p>
            <a:pPr lvl="1"/>
            <a:r>
              <a:rPr lang="en-US" sz="3600" dirty="0"/>
              <a:t>Designed to provide planning data (monitoring, emissions modeling, source apportionment) specifically required for Regional Haze SIPs</a:t>
            </a:r>
          </a:p>
          <a:p>
            <a:pPr lvl="1"/>
            <a:r>
              <a:rPr lang="en-US" sz="3600" dirty="0"/>
              <a:t>Runs on same database as FED</a:t>
            </a:r>
          </a:p>
          <a:p>
            <a:pPr lvl="1"/>
            <a:r>
              <a:rPr lang="en-US" sz="3600" dirty="0"/>
              <a:t>Functions as technical support documentation for all regional analyses</a:t>
            </a:r>
          </a:p>
          <a:p>
            <a:pPr lvl="1"/>
            <a:r>
              <a:rPr lang="en-US" sz="3600" dirty="0"/>
              <a:t>Directed by WRAP members – states, feds, tribes, local air agencies</a:t>
            </a:r>
          </a:p>
          <a:p>
            <a:pPr lvl="1"/>
            <a:r>
              <a:rPr lang="en-US" sz="3600" dirty="0"/>
              <a:t>Reports vetted and approved data summarized at appropriate levels for RHR SIPs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657600"/>
            <a:ext cx="4114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TSS v2 - 2018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Will be updated as overseen by WRAP members to report new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To be formatted to revised RHR requirements and planning metrics decided for use in 2028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Also will include other regional air quality analyses - ozone, N dep, tribal impacts, et cetera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9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Regional Haze Planning –</a:t>
            </a:r>
            <a:br>
              <a:rPr lang="en-US" dirty="0"/>
            </a:br>
            <a:r>
              <a:rPr lang="en-US" dirty="0"/>
              <a:t>Example graphics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38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1371600"/>
            <a:ext cx="8305800" cy="4953000"/>
            <a:chOff x="457200" y="914400"/>
            <a:chExt cx="8305800" cy="4953000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914400"/>
              <a:ext cx="8305800" cy="4953000"/>
              <a:chOff x="457200" y="1447800"/>
              <a:chExt cx="8305800" cy="495300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457200" y="1447800"/>
                <a:ext cx="8305800" cy="4953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170" name="Picture 2" descr="http://vista.cira.colostate.edu/chartfx62/temp/CFT0719_04013126CE7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111" r="4145"/>
              <a:stretch/>
            </p:blipFill>
            <p:spPr bwMode="auto">
              <a:xfrm>
                <a:off x="762000" y="2151528"/>
                <a:ext cx="7760677" cy="39444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497063" y="990600"/>
              <a:ext cx="8056387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Sawtooth (ID) Visibility Progress by Species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762000" y="1718734"/>
              <a:ext cx="609600" cy="29653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4417" y="304800"/>
            <a:ext cx="885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Difficult to demonstrate benefits of reducing US anthropogenic emissions when haziest days are dominated by carbon from wildfire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5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133600" y="3886200"/>
            <a:ext cx="38862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14600" y="685800"/>
            <a:ext cx="4191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19100" y="1371600"/>
            <a:ext cx="8382000" cy="4917113"/>
            <a:chOff x="381000" y="940106"/>
            <a:chExt cx="8382000" cy="4927294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2" name="Group 11"/>
            <p:cNvGrpSpPr/>
            <p:nvPr/>
          </p:nvGrpSpPr>
          <p:grpSpPr>
            <a:xfrm>
              <a:off x="381000" y="940106"/>
              <a:ext cx="8382000" cy="4927294"/>
              <a:chOff x="1219199" y="3429000"/>
              <a:chExt cx="7467601" cy="3352800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1219199" y="3429000"/>
                <a:ext cx="7467601" cy="33528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897" r="14141"/>
              <a:stretch/>
            </p:blipFill>
            <p:spPr>
              <a:xfrm>
                <a:off x="1493813" y="3883790"/>
                <a:ext cx="7030648" cy="2763478"/>
              </a:xfrm>
              <a:prstGeom prst="rect">
                <a:avLst/>
              </a:prstGeom>
              <a:grp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314421" y="3429000"/>
                <a:ext cx="7372379" cy="35602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</a:rPr>
                  <a:t>Yosemite (CA) Visibility Progress by Species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806297" y="2667000"/>
              <a:ext cx="774486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SO4</a:t>
              </a:r>
            </a:p>
            <a:p>
              <a:r>
                <a:rPr lang="en-US" sz="1600" dirty="0"/>
                <a:t>NO3</a:t>
              </a:r>
            </a:p>
            <a:p>
              <a:r>
                <a:rPr lang="en-US" sz="1600" dirty="0"/>
                <a:t>POM</a:t>
              </a:r>
            </a:p>
            <a:p>
              <a:r>
                <a:rPr lang="en-US" sz="1600" dirty="0"/>
                <a:t>EC</a:t>
              </a:r>
            </a:p>
            <a:p>
              <a:r>
                <a:rPr lang="en-US" sz="1600" dirty="0"/>
                <a:t>Soil</a:t>
              </a:r>
            </a:p>
            <a:p>
              <a:r>
                <a:rPr lang="en-US" sz="1600" dirty="0"/>
                <a:t>Coarse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762000" y="2029781"/>
            <a:ext cx="609600" cy="25621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51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6523" y="1219200"/>
            <a:ext cx="8458200" cy="5334000"/>
            <a:chOff x="316523" y="914400"/>
            <a:chExt cx="8458200" cy="5029200"/>
          </a:xfrm>
        </p:grpSpPr>
        <p:sp>
          <p:nvSpPr>
            <p:cNvPr id="2" name="Rectangle 1"/>
            <p:cNvSpPr/>
            <p:nvPr/>
          </p:nvSpPr>
          <p:spPr>
            <a:xfrm>
              <a:off x="316523" y="914400"/>
              <a:ext cx="8458200" cy="5029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6" name="Picture 2" descr="http://vista.cira.colostate.edu/chartfx62/temp/CFT0719_04113000AFC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78" r="4796"/>
            <a:stretch/>
          </p:blipFill>
          <p:spPr bwMode="auto">
            <a:xfrm>
              <a:off x="533400" y="1676400"/>
              <a:ext cx="7707923" cy="3886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08064" y="950835"/>
              <a:ext cx="8275118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Aqua Tibia (CA) Visibility Progress by Species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533400" y="1752600"/>
              <a:ext cx="609600" cy="29653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228600"/>
            <a:ext cx="84973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Speciated glidepath graphics were unique products of WRAP TSS; </a:t>
            </a:r>
          </a:p>
          <a:p>
            <a:r>
              <a:rPr lang="en-US" sz="2000" dirty="0"/>
              <a:t>western states may want to define specific products for second planning period 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22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ARD\Works in Progress\Miller, Debbie\IMPROVE plots\daily impaired and haziest\AGTI1_2015_wor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" y="152400"/>
            <a:ext cx="716232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ARD\Works in Progress\Miller, Debbie\IMPROVE plots\daily impaired and haziest\AGTI1_2015_impa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" y="3581400"/>
            <a:ext cx="716232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04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133600" y="4267200"/>
            <a:ext cx="38862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9600" y="914400"/>
            <a:ext cx="8087412" cy="464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71899" y="991529"/>
            <a:ext cx="7357700" cy="62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Mesa Verde  (CO) Visibility Progress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vista.cira.colostate.edu/chartfx62/temp/CFT0907_1057551CC2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4" r="13881"/>
          <a:stretch/>
        </p:blipFill>
        <p:spPr bwMode="auto">
          <a:xfrm>
            <a:off x="875895" y="1582744"/>
            <a:ext cx="7248443" cy="375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17774" y="2379856"/>
            <a:ext cx="715196" cy="176064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SO4</a:t>
            </a:r>
          </a:p>
          <a:p>
            <a:r>
              <a:rPr lang="en-US" sz="1500" dirty="0"/>
              <a:t>NO3</a:t>
            </a:r>
          </a:p>
          <a:p>
            <a:r>
              <a:rPr lang="en-US" sz="1500" dirty="0"/>
              <a:t>POM</a:t>
            </a:r>
          </a:p>
          <a:p>
            <a:r>
              <a:rPr lang="en-US" sz="1500" dirty="0"/>
              <a:t>EC</a:t>
            </a:r>
          </a:p>
          <a:p>
            <a:r>
              <a:rPr lang="en-US" sz="1500" dirty="0"/>
              <a:t>Soil</a:t>
            </a:r>
          </a:p>
          <a:p>
            <a:r>
              <a:rPr lang="en-US" sz="1500" dirty="0"/>
              <a:t>Coarse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8420-E734-4999-A25B-CDC7955250F1}" type="slidenum">
              <a:rPr lang="en-US" smtClean="0"/>
              <a:t>19</a:t>
            </a:fld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38200" y="1524000"/>
            <a:ext cx="609600" cy="2965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2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pedigree of data from existing and planned data sources, explore transparency and consistency/comparability topics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133600" y="3886200"/>
            <a:ext cx="38862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09600" y="533400"/>
            <a:ext cx="8087412" cy="6248400"/>
            <a:chOff x="609600" y="533400"/>
            <a:chExt cx="8087412" cy="6248400"/>
          </a:xfrm>
        </p:grpSpPr>
        <p:sp>
          <p:nvSpPr>
            <p:cNvPr id="8" name="Rectangle 7"/>
            <p:cNvSpPr/>
            <p:nvPr/>
          </p:nvSpPr>
          <p:spPr>
            <a:xfrm>
              <a:off x="609600" y="533400"/>
              <a:ext cx="8087412" cy="6248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1899" y="609600"/>
              <a:ext cx="7357700" cy="616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</a:rPr>
                <a:t>Mesa Verde  (CO) Visibility Progress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pic>
          <p:nvPicPr>
            <p:cNvPr id="2050" name="Picture 2" descr="http://vista.cira.colostate.edu/chartfx62/temp/CFT0907_1057551CC25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34" r="13881"/>
            <a:stretch/>
          </p:blipFill>
          <p:spPr bwMode="auto">
            <a:xfrm>
              <a:off x="875895" y="1193693"/>
              <a:ext cx="7248443" cy="33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417774" y="1981200"/>
              <a:ext cx="715196" cy="173943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SO4</a:t>
              </a:r>
            </a:p>
            <a:p>
              <a:r>
                <a:rPr lang="en-US" sz="1500" dirty="0"/>
                <a:t>NO3</a:t>
              </a:r>
            </a:p>
            <a:p>
              <a:r>
                <a:rPr lang="en-US" sz="1500" dirty="0"/>
                <a:t>POM</a:t>
              </a:r>
            </a:p>
            <a:p>
              <a:r>
                <a:rPr lang="en-US" sz="1500" dirty="0"/>
                <a:t>EC</a:t>
              </a:r>
            </a:p>
            <a:p>
              <a:r>
                <a:rPr lang="en-US" sz="1500" dirty="0"/>
                <a:t>Soil</a:t>
              </a:r>
            </a:p>
            <a:p>
              <a:r>
                <a:rPr lang="en-US" sz="1500" dirty="0"/>
                <a:t>Coarse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8420-E734-4999-A25B-CDC7955250F1}" type="slidenum">
              <a:rPr lang="en-US" smtClean="0"/>
              <a:t>20</a:t>
            </a:fld>
            <a:endParaRPr lang="en-US" dirty="0"/>
          </a:p>
        </p:txBody>
      </p:sp>
      <p:pic>
        <p:nvPicPr>
          <p:cNvPr id="4098" name="Picture 2" descr="http://vista.cira.colostate.edu/chartfx62/temp/CFT0726_12255326CBB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 r="16303"/>
          <a:stretch/>
        </p:blipFill>
        <p:spPr bwMode="auto">
          <a:xfrm>
            <a:off x="904582" y="4724400"/>
            <a:ext cx="702021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9455" y="5726668"/>
            <a:ext cx="421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Within 4 dv of natural conditions on worst days</a:t>
            </a:r>
          </a:p>
        </p:txBody>
      </p:sp>
      <p:sp>
        <p:nvSpPr>
          <p:cNvPr id="16" name="Oval 15"/>
          <p:cNvSpPr/>
          <p:nvPr/>
        </p:nvSpPr>
        <p:spPr>
          <a:xfrm>
            <a:off x="838200" y="1143000"/>
            <a:ext cx="609600" cy="2965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06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ARD\Works in Progress\Miller, Debbie\IMPROVE plots\daily impaired and haziest\MEVE1_2011_impa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7162800" cy="308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:\ARD\Works in Progress\Miller, Debbie\IMPROVE plots\daily impaired and haziest\MEVE1_2011_wor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16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04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610600" cy="5943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http://vista.cira.colostate.edu/chartfx62/temp/CFT0718_021005164D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"/>
          <a:stretch/>
        </p:blipFill>
        <p:spPr bwMode="auto">
          <a:xfrm>
            <a:off x="457200" y="1452282"/>
            <a:ext cx="8096250" cy="350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063" y="848380"/>
            <a:ext cx="805638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Canyonlands (UT) Visibility Progress by Species</a:t>
            </a:r>
          </a:p>
        </p:txBody>
      </p:sp>
      <p:pic>
        <p:nvPicPr>
          <p:cNvPr id="3074" name="Picture 2" descr="http://vista.cira.colostate.edu/chartfx62/temp/CFT0726_12074726CD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r="15303"/>
          <a:stretch/>
        </p:blipFill>
        <p:spPr bwMode="auto">
          <a:xfrm>
            <a:off x="457200" y="5120640"/>
            <a:ext cx="6857328" cy="156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57200" y="1471805"/>
            <a:ext cx="609600" cy="2965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9455" y="5791200"/>
            <a:ext cx="421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Within 4 dv of natural conditions on worst days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78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:\ARD\Works in Progress\Miller, Debbie\IMPROVE plots\daily impaired and haziest\CANY1_2011_wor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619048" cy="323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N:\ARD\Works in Progress\Miller, Debbie\IMPROVE plots\daily impaired and haziest\CANY1_2011_impai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" y="3581400"/>
            <a:ext cx="7619048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15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229600" cy="541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http://vista.cira.colostate.edu/chartfx62/temp/CFT0719_040324385C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 r="4796"/>
          <a:stretch/>
        </p:blipFill>
        <p:spPr bwMode="auto">
          <a:xfrm>
            <a:off x="533400" y="1635162"/>
            <a:ext cx="7707923" cy="38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063" y="848380"/>
            <a:ext cx="805638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Guadalupe Mtns. (TX) Visibility Progress by Species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95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:\ARD\Works in Progress\Miller, Debbie\IMPROVE plots\daily impaired and haziest\GUMO1_2011_impa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" y="3657600"/>
            <a:ext cx="7619048" cy="308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N:\ARD\Works in Progress\Miller, Debbie\IMPROVE plots\daily impaired and haziest\GUMO1_2011_wor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" y="304800"/>
            <a:ext cx="7619048" cy="316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10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852" y="609600"/>
            <a:ext cx="8229600" cy="541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http://vista.cira.colostate.edu/chartfx62/temp/CFT0719_0348593371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 r="5520"/>
          <a:stretch/>
        </p:blipFill>
        <p:spPr bwMode="auto">
          <a:xfrm>
            <a:off x="747346" y="1371600"/>
            <a:ext cx="764930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762000"/>
            <a:ext cx="8001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Rocky Mountain (CO) Visibility Progress by Species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34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4192058" cy="2219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878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Emissions used in regional modeling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33" y="1066800"/>
            <a:ext cx="4086225" cy="1571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746" y="2743200"/>
            <a:ext cx="4622800" cy="1733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6858" y="621268"/>
            <a:ext cx="4647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apportionment from regional modeling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48200"/>
            <a:ext cx="6019800" cy="205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4038600"/>
            <a:ext cx="433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Visibility projections with monitoring data and estimated natural conditions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2895600"/>
            <a:ext cx="41148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Emissions Data, Modeling and Source Apportionment Results, and Monitoring Data by Class I area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2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>
            <a:normAutofit/>
          </a:bodyPr>
          <a:lstStyle/>
          <a:p>
            <a:r>
              <a:rPr lang="en-US" dirty="0"/>
              <a:t>Data characteristics and needs</a:t>
            </a:r>
          </a:p>
          <a:p>
            <a:pPr lvl="1"/>
            <a:r>
              <a:rPr lang="en-US" dirty="0"/>
              <a:t>complete, transparent, reproducible, understandable </a:t>
            </a:r>
          </a:p>
          <a:p>
            <a:r>
              <a:rPr lang="en-US" dirty="0"/>
              <a:t>Data types – use and applications</a:t>
            </a:r>
          </a:p>
          <a:p>
            <a:pPr lvl="1"/>
            <a:r>
              <a:rPr lang="en-US" dirty="0"/>
              <a:t>monitoring, emissions, modeling </a:t>
            </a:r>
          </a:p>
          <a:p>
            <a:r>
              <a:rPr lang="en-US" dirty="0"/>
              <a:t>User levels</a:t>
            </a:r>
          </a:p>
          <a:p>
            <a:pPr lvl="1"/>
            <a:r>
              <a:rPr lang="en-US" dirty="0"/>
              <a:t>Analysts</a:t>
            </a:r>
          </a:p>
          <a:p>
            <a:pPr lvl="1"/>
            <a:r>
              <a:rPr lang="en-US" dirty="0"/>
              <a:t>Planners</a:t>
            </a:r>
          </a:p>
          <a:p>
            <a:r>
              <a:rPr lang="en-US" dirty="0"/>
              <a:t>Examples of displays and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6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/>
              <a:t>Glidepath and Regional Haze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953000"/>
          </a:xfrm>
        </p:spPr>
        <p:txBody>
          <a:bodyPr>
            <a:normAutofit/>
          </a:bodyPr>
          <a:lstStyle/>
          <a:p>
            <a:r>
              <a:rPr lang="en-US" dirty="0"/>
              <a:t>The Visibility Glidepath for the 20% worst visibility days at each Class I area is calculated as the straight line between the 5-year average visibility for baseline period 2000-2004 and estimated natural visibility conditions in 2064.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u="sng" dirty="0">
                <a:hlinkClick r:id="rId2"/>
              </a:rPr>
              <a:t>https://www.epa.gov/sites/production/files/2016-07/documents/technical_support_document_for_draft_guidance_on_regional_haze.pdf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4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/>
              <a:t>Glidepath and Regional Haze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 regional photochemical model is used to project future visibility conditions at each Class I area in response to regional cumulative emissions in the future year. </a:t>
            </a:r>
          </a:p>
          <a:p>
            <a:pPr lvl="1"/>
            <a:r>
              <a:rPr lang="en-US" sz="2200" dirty="0"/>
              <a:t>2002 to 2018 – round 1 of RH SIPs</a:t>
            </a:r>
          </a:p>
          <a:p>
            <a:pPr lvl="1"/>
            <a:r>
              <a:rPr lang="en-US" sz="2200" dirty="0"/>
              <a:t>2014 or 2016 to 2028 – round 2 of RH SIPs, due in July 2021</a:t>
            </a:r>
          </a:p>
          <a:p>
            <a:pPr lvl="1"/>
            <a:r>
              <a:rPr lang="en-US" sz="2200" dirty="0"/>
              <a:t>To get the future visibility projection value, the ratio of visibility modeling results at each Class I area for the base and future years are “adjusted” by the most recent 5-year historical monitoring data average - this is called the “Relative Response Factor”.</a:t>
            </a:r>
          </a:p>
          <a:p>
            <a:r>
              <a:rPr lang="en-US" sz="2400" dirty="0"/>
              <a:t>This modeled and adjusted future visibility value is compared to the uniform rate of progress glidepath at the point where it intersects 2028.</a:t>
            </a:r>
          </a:p>
          <a:p>
            <a:pPr lvl="1"/>
            <a:r>
              <a:rPr lang="en-US" sz="2200" dirty="0"/>
              <a:t>The future year visibility projection values can be tested multiple times by re-running the future year model with different emissions inputs.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8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76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817158"/>
            <a:ext cx="8120331" cy="5202642"/>
            <a:chOff x="838200" y="817158"/>
            <a:chExt cx="8120331" cy="5202642"/>
          </a:xfrm>
        </p:grpSpPr>
        <p:grpSp>
          <p:nvGrpSpPr>
            <p:cNvPr id="3" name="Group 2"/>
            <p:cNvGrpSpPr/>
            <p:nvPr/>
          </p:nvGrpSpPr>
          <p:grpSpPr>
            <a:xfrm>
              <a:off x="838200" y="817158"/>
              <a:ext cx="7314833" cy="5202642"/>
              <a:chOff x="-10590" y="-993312"/>
              <a:chExt cx="8132781" cy="5202760"/>
            </a:xfrm>
          </p:grpSpPr>
          <p:pic>
            <p:nvPicPr>
              <p:cNvPr id="4" name="Picture 3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90" y="-993312"/>
                <a:ext cx="8132781" cy="5202760"/>
              </a:xfrm>
              <a:prstGeom prst="rect">
                <a:avLst/>
              </a:prstGeom>
              <a:noFill/>
            </p:spPr>
          </p:pic>
          <p:sp>
            <p:nvSpPr>
              <p:cNvPr id="6" name="TextBox 2"/>
              <p:cNvSpPr txBox="1"/>
              <p:nvPr/>
            </p:nvSpPr>
            <p:spPr bwMode="auto">
              <a:xfrm>
                <a:off x="5292523" y="1140536"/>
                <a:ext cx="40488" cy="247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3600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8890" marR="0" indent="-27305" eaLnBrk="0" fontAlgn="base" hangingPunct="0">
                  <a:lnSpc>
                    <a:spcPts val="2165"/>
                  </a:lnSpc>
                  <a:spcBef>
                    <a:spcPts val="0"/>
                  </a:spcBef>
                  <a:spcAft>
                    <a:spcPts val="1500"/>
                  </a:spcAft>
                </a:pP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" name="Plus 6"/>
              <p:cNvSpPr/>
              <p:nvPr/>
            </p:nvSpPr>
            <p:spPr>
              <a:xfrm flipV="1">
                <a:off x="3104656" y="1140536"/>
                <a:ext cx="169441" cy="145369"/>
              </a:xfrm>
              <a:prstGeom prst="mathPlus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400" dirty="0"/>
              </a:p>
            </p:txBody>
          </p:sp>
          <p:sp>
            <p:nvSpPr>
              <p:cNvPr id="8" name="Plus 7"/>
              <p:cNvSpPr/>
              <p:nvPr/>
            </p:nvSpPr>
            <p:spPr>
              <a:xfrm flipV="1">
                <a:off x="5461965" y="1514510"/>
                <a:ext cx="203733" cy="172788"/>
              </a:xfrm>
              <a:prstGeom prst="mathPlus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400" dirty="0"/>
              </a:p>
            </p:txBody>
          </p:sp>
          <p:sp>
            <p:nvSpPr>
              <p:cNvPr id="9" name="TextBox 10"/>
              <p:cNvSpPr txBox="1"/>
              <p:nvPr/>
            </p:nvSpPr>
            <p:spPr bwMode="auto">
              <a:xfrm rot="16200000">
                <a:off x="3473190" y="3598755"/>
                <a:ext cx="864286" cy="301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8890" marR="0" indent="-27305" algn="ctr" eaLnBrk="0" fontAlgn="base" hangingPunct="0">
                  <a:lnSpc>
                    <a:spcPts val="2165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/>
                    <a:ea typeface="MS PGothic"/>
                    <a:cs typeface="MS PGothic"/>
                  </a:rPr>
                  <a:t>2028</a:t>
                </a:r>
                <a:endParaRPr lang="en-US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" name="Plus 9"/>
              <p:cNvSpPr/>
              <p:nvPr/>
            </p:nvSpPr>
            <p:spPr>
              <a:xfrm flipV="1">
                <a:off x="3754661" y="1362104"/>
                <a:ext cx="150291" cy="152404"/>
              </a:xfrm>
              <a:prstGeom prst="mathPlus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400" dirty="0"/>
              </a:p>
            </p:txBody>
          </p:sp>
          <p:cxnSp>
            <p:nvCxnSpPr>
              <p:cNvPr id="11" name="Straight Connector 10"/>
              <p:cNvCxnSpPr>
                <a:endCxn id="7" idx="2"/>
              </p:cNvCxnSpPr>
              <p:nvPr/>
            </p:nvCxnSpPr>
            <p:spPr>
              <a:xfrm>
                <a:off x="1768545" y="523887"/>
                <a:ext cx="1358571" cy="68933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191650" y="1229342"/>
                <a:ext cx="626310" cy="209769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6"/>
              <p:cNvSpPr txBox="1"/>
              <p:nvPr/>
            </p:nvSpPr>
            <p:spPr bwMode="auto">
              <a:xfrm>
                <a:off x="5662326" y="1468720"/>
                <a:ext cx="1484825" cy="252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3600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8890" marR="0" indent="-27305" eaLnBrk="0" fontAlgn="base" hangingPunct="0">
                  <a:lnSpc>
                    <a:spcPts val="2165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ea typeface="MS PGothic"/>
                    <a:cs typeface="MS PGothic"/>
                  </a:rPr>
                  <a:t>Modeled projections</a:t>
                </a:r>
                <a:endParaRPr lang="en-US" dirty="0">
                  <a:effectLst/>
                  <a:ea typeface="Times New Roman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5915372" y="1819317"/>
                <a:ext cx="258651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9"/>
              <p:cNvSpPr txBox="1"/>
              <p:nvPr/>
            </p:nvSpPr>
            <p:spPr bwMode="auto">
              <a:xfrm>
                <a:off x="6166288" y="1660428"/>
                <a:ext cx="1604682" cy="282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000" tIns="0" rIns="0" bIns="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marL="8890" marR="0" indent="-27305" eaLnBrk="0" fontAlgn="base" hangingPunct="0">
                  <a:lnSpc>
                    <a:spcPts val="2165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ea typeface="MS PGothic"/>
                    <a:cs typeface="MS PGothic"/>
                  </a:rPr>
                  <a:t>Modeled glidepath</a:t>
                </a:r>
                <a:endParaRPr lang="en-US" dirty="0">
                  <a:effectLst/>
                  <a:ea typeface="Times New Roman"/>
                </a:endParaRPr>
              </a:p>
            </p:txBody>
          </p:sp>
          <p:sp>
            <p:nvSpPr>
              <p:cNvPr id="16" name="TextBox 20"/>
              <p:cNvSpPr txBox="1"/>
              <p:nvPr/>
            </p:nvSpPr>
            <p:spPr bwMode="auto">
              <a:xfrm>
                <a:off x="6089302" y="221562"/>
                <a:ext cx="998890" cy="302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36000" tIns="0" rIns="0" bIns="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8890" marR="0" indent="-27305" eaLnBrk="0" fontAlgn="base" hangingPunct="0">
                  <a:lnSpc>
                    <a:spcPts val="2165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US" sz="1100" kern="1200" dirty="0">
                    <a:solidFill>
                      <a:srgbClr val="000000"/>
                    </a:solidFill>
                    <a:effectLst/>
                    <a:latin typeface="Verdana"/>
                    <a:ea typeface="MS PGothic"/>
                    <a:cs typeface="MS PGothic"/>
                  </a:rPr>
                  <a:t>(</a:t>
                </a:r>
                <a:r>
                  <a:rPr lang="en-US" sz="1200" kern="1200" dirty="0">
                    <a:solidFill>
                      <a:srgbClr val="000000"/>
                    </a:solidFill>
                    <a:effectLst/>
                    <a:ea typeface="MS PGothic"/>
                    <a:cs typeface="MS PGothic"/>
                  </a:rPr>
                  <a:t>Estimated)</a:t>
                </a:r>
                <a:endParaRPr lang="en-US" sz="1200" dirty="0">
                  <a:effectLst/>
                  <a:ea typeface="Times New Roman"/>
                </a:endParaRP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2057400" y="4343400"/>
              <a:ext cx="5193159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553200" y="3914001"/>
              <a:ext cx="381557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781800" y="3761601"/>
              <a:ext cx="2176731" cy="276999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200" dirty="0">
                  <a:ea typeface="Verdana" panose="020B0604030504040204" pitchFamily="34" charset="0"/>
                  <a:cs typeface="Verdana" panose="020B0604030504040204" pitchFamily="34" charset="0"/>
                </a:rPr>
                <a:t>Estimated Natural Conditions</a:t>
              </a:r>
            </a:p>
          </p:txBody>
        </p:sp>
        <p:sp>
          <p:nvSpPr>
            <p:cNvPr id="23" name="TextBox 1"/>
            <p:cNvSpPr txBox="1"/>
            <p:nvPr/>
          </p:nvSpPr>
          <p:spPr bwMode="auto">
            <a:xfrm>
              <a:off x="6934200" y="1699071"/>
              <a:ext cx="821979" cy="282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8890" marR="0" indent="-27305" eaLnBrk="0" fontAlgn="base" hangingPunct="0">
                <a:lnSpc>
                  <a:spcPts val="2165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ea typeface="MS PGothic"/>
                  <a:cs typeface="MS PGothic"/>
                </a:rPr>
                <a:t>(Measured)</a:t>
              </a:r>
              <a:endParaRPr lang="en-US" sz="1600" dirty="0">
                <a:effectLst/>
                <a:ea typeface="Times New Roman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34200" y="2597339"/>
              <a:ext cx="901209" cy="374461"/>
            </a:xfrm>
            <a:prstGeom prst="rect">
              <a:avLst/>
            </a:prstGeom>
          </p:spPr>
          <p:txBody>
            <a:bodyPr wrap="none" anchor="ctr" anchorCtr="1">
              <a:spAutoFit/>
            </a:bodyPr>
            <a:lstStyle/>
            <a:p>
              <a:pPr marL="8890" marR="0" indent="-27305" eaLnBrk="0" fontAlgn="base" hangingPunct="0">
                <a:lnSpc>
                  <a:spcPts val="2165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US" sz="1200" dirty="0">
                  <a:solidFill>
                    <a:srgbClr val="000000"/>
                  </a:solidFill>
                  <a:ea typeface="MS PGothic"/>
                  <a:cs typeface="MS PGothic"/>
                </a:rPr>
                <a:t>(Estimated)</a:t>
              </a:r>
              <a:endParaRPr lang="en-US" dirty="0">
                <a:ea typeface="Times New Roman"/>
              </a:endParaRPr>
            </a:p>
          </p:txBody>
        </p:sp>
        <p:sp>
          <p:nvSpPr>
            <p:cNvPr id="25" name="TextBox 1"/>
            <p:cNvSpPr txBox="1"/>
            <p:nvPr/>
          </p:nvSpPr>
          <p:spPr bwMode="auto">
            <a:xfrm>
              <a:off x="7162800" y="3024351"/>
              <a:ext cx="900430" cy="252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8890" marR="0" indent="-27305" eaLnBrk="0" fontAlgn="base" hangingPunct="0">
                <a:lnSpc>
                  <a:spcPts val="2165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ea typeface="MS PGothic"/>
                  <a:cs typeface="MS PGothic"/>
                </a:rPr>
                <a:t>(Measured)</a:t>
              </a:r>
              <a:endParaRPr lang="en-US" dirty="0">
                <a:effectLst/>
                <a:ea typeface="Times New Roman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46576" y="195009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Regional Modeling-based Visibility Projection values fall below glidepath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0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76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583" y="893358"/>
            <a:ext cx="8043948" cy="5202642"/>
            <a:chOff x="914583" y="653123"/>
            <a:chExt cx="8043948" cy="5202642"/>
          </a:xfrm>
        </p:grpSpPr>
        <p:grpSp>
          <p:nvGrpSpPr>
            <p:cNvPr id="3" name="Group 2"/>
            <p:cNvGrpSpPr/>
            <p:nvPr/>
          </p:nvGrpSpPr>
          <p:grpSpPr>
            <a:xfrm>
              <a:off x="914583" y="653123"/>
              <a:ext cx="7314833" cy="5202642"/>
              <a:chOff x="74334" y="-956623"/>
              <a:chExt cx="8132781" cy="5202760"/>
            </a:xfrm>
          </p:grpSpPr>
          <p:pic>
            <p:nvPicPr>
              <p:cNvPr id="4" name="Picture 3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34" y="-956623"/>
                <a:ext cx="8132781" cy="5202760"/>
              </a:xfrm>
              <a:prstGeom prst="rect">
                <a:avLst/>
              </a:prstGeom>
              <a:noFill/>
            </p:spPr>
          </p:pic>
          <p:sp>
            <p:nvSpPr>
              <p:cNvPr id="6" name="TextBox 2"/>
              <p:cNvSpPr txBox="1"/>
              <p:nvPr/>
            </p:nvSpPr>
            <p:spPr bwMode="auto">
              <a:xfrm>
                <a:off x="5292523" y="1140536"/>
                <a:ext cx="40488" cy="247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3600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8890" marR="0" indent="-27305" eaLnBrk="0" fontAlgn="base" hangingPunct="0">
                  <a:lnSpc>
                    <a:spcPts val="2165"/>
                  </a:lnSpc>
                  <a:spcBef>
                    <a:spcPts val="0"/>
                  </a:spcBef>
                  <a:spcAft>
                    <a:spcPts val="1500"/>
                  </a:spcAft>
                </a:pP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" name="Plus 6"/>
              <p:cNvSpPr/>
              <p:nvPr/>
            </p:nvSpPr>
            <p:spPr>
              <a:xfrm flipV="1">
                <a:off x="3124076" y="600089"/>
                <a:ext cx="169441" cy="166002"/>
              </a:xfrm>
              <a:prstGeom prst="mathPlus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400" dirty="0"/>
              </a:p>
            </p:txBody>
          </p:sp>
          <p:sp>
            <p:nvSpPr>
              <p:cNvPr id="8" name="Plus 7"/>
              <p:cNvSpPr/>
              <p:nvPr/>
            </p:nvSpPr>
            <p:spPr>
              <a:xfrm flipV="1">
                <a:off x="5355644" y="1514508"/>
                <a:ext cx="225334" cy="206464"/>
              </a:xfrm>
              <a:prstGeom prst="mathPlus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400" dirty="0"/>
              </a:p>
            </p:txBody>
          </p:sp>
          <p:sp>
            <p:nvSpPr>
              <p:cNvPr id="9" name="TextBox 10"/>
              <p:cNvSpPr txBox="1"/>
              <p:nvPr/>
            </p:nvSpPr>
            <p:spPr bwMode="auto">
              <a:xfrm rot="16200000">
                <a:off x="3473190" y="3598755"/>
                <a:ext cx="864286" cy="301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00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8890" marR="0" indent="-27305" algn="ctr" eaLnBrk="0" fontAlgn="base" hangingPunct="0">
                  <a:lnSpc>
                    <a:spcPts val="2165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Calibri"/>
                    <a:ea typeface="MS PGothic"/>
                    <a:cs typeface="MS PGothic"/>
                  </a:rPr>
                  <a:t>2028</a:t>
                </a:r>
                <a:endParaRPr lang="en-US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" name="Plus 9"/>
              <p:cNvSpPr/>
              <p:nvPr/>
            </p:nvSpPr>
            <p:spPr>
              <a:xfrm flipV="1">
                <a:off x="3801842" y="858619"/>
                <a:ext cx="169441" cy="147186"/>
              </a:xfrm>
              <a:prstGeom prst="mathPlus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5400" dirty="0"/>
              </a:p>
            </p:txBody>
          </p:sp>
          <p:cxnSp>
            <p:nvCxnSpPr>
              <p:cNvPr id="11" name="Straight Connector 10"/>
              <p:cNvCxnSpPr>
                <a:endCxn id="7" idx="2"/>
              </p:cNvCxnSpPr>
              <p:nvPr/>
            </p:nvCxnSpPr>
            <p:spPr>
              <a:xfrm>
                <a:off x="1853266" y="535685"/>
                <a:ext cx="1293271" cy="147405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7" idx="2"/>
                <a:endCxn id="10" idx="2"/>
              </p:cNvCxnSpPr>
              <p:nvPr/>
            </p:nvCxnSpPr>
            <p:spPr>
              <a:xfrm>
                <a:off x="3146536" y="683090"/>
                <a:ext cx="677766" cy="249122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6"/>
              <p:cNvSpPr txBox="1"/>
              <p:nvPr/>
            </p:nvSpPr>
            <p:spPr bwMode="auto">
              <a:xfrm>
                <a:off x="5662326" y="1468720"/>
                <a:ext cx="1484825" cy="252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3600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8890" marR="0" indent="-27305" eaLnBrk="0" fontAlgn="base" hangingPunct="0">
                  <a:lnSpc>
                    <a:spcPts val="2165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ea typeface="MS PGothic"/>
                    <a:cs typeface="MS PGothic"/>
                  </a:rPr>
                  <a:t>Modeled projections</a:t>
                </a:r>
                <a:endParaRPr lang="en-US" dirty="0">
                  <a:effectLst/>
                  <a:ea typeface="Times New Roman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5915372" y="1819317"/>
                <a:ext cx="258651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9"/>
              <p:cNvSpPr txBox="1"/>
              <p:nvPr/>
            </p:nvSpPr>
            <p:spPr bwMode="auto">
              <a:xfrm>
                <a:off x="6166288" y="1660428"/>
                <a:ext cx="1604682" cy="282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000" tIns="0" rIns="0" bIns="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marL="8890" marR="0" indent="-27305" eaLnBrk="0" fontAlgn="base" hangingPunct="0">
                  <a:lnSpc>
                    <a:spcPts val="2165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ea typeface="MS PGothic"/>
                    <a:cs typeface="MS PGothic"/>
                  </a:rPr>
                  <a:t>Modeled glidepath</a:t>
                </a:r>
                <a:endParaRPr lang="en-US" dirty="0">
                  <a:effectLst/>
                  <a:ea typeface="Times New Roman"/>
                </a:endParaRPr>
              </a:p>
            </p:txBody>
          </p:sp>
          <p:sp>
            <p:nvSpPr>
              <p:cNvPr id="16" name="TextBox 20"/>
              <p:cNvSpPr txBox="1"/>
              <p:nvPr/>
            </p:nvSpPr>
            <p:spPr bwMode="auto">
              <a:xfrm>
                <a:off x="6174022" y="233359"/>
                <a:ext cx="998890" cy="302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36000" tIns="0" rIns="0" bIns="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8890" marR="0" indent="-27305" eaLnBrk="0" fontAlgn="base" hangingPunct="0">
                  <a:lnSpc>
                    <a:spcPts val="2165"/>
                  </a:lnSpc>
                  <a:spcBef>
                    <a:spcPts val="0"/>
                  </a:spcBef>
                  <a:spcAft>
                    <a:spcPts val="1500"/>
                  </a:spcAft>
                </a:pPr>
                <a:r>
                  <a:rPr lang="en-US" sz="1100" kern="1200" dirty="0">
                    <a:solidFill>
                      <a:srgbClr val="000000"/>
                    </a:solidFill>
                    <a:effectLst/>
                    <a:latin typeface="Verdana"/>
                    <a:ea typeface="MS PGothic"/>
                    <a:cs typeface="MS PGothic"/>
                  </a:rPr>
                  <a:t>(</a:t>
                </a:r>
                <a:r>
                  <a:rPr lang="en-US" sz="1200" kern="1200" dirty="0">
                    <a:solidFill>
                      <a:srgbClr val="000000"/>
                    </a:solidFill>
                    <a:effectLst/>
                    <a:ea typeface="MS PGothic"/>
                    <a:cs typeface="MS PGothic"/>
                  </a:rPr>
                  <a:t>Estimated)</a:t>
                </a:r>
                <a:endParaRPr lang="en-US" sz="1200" dirty="0">
                  <a:effectLst/>
                  <a:ea typeface="Times New Roman"/>
                </a:endParaRP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2362200" y="4242508"/>
              <a:ext cx="4888359" cy="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553200" y="3733800"/>
              <a:ext cx="381557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781800" y="3581400"/>
              <a:ext cx="2176731" cy="276999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US" sz="1200" dirty="0">
                  <a:ea typeface="Verdana" panose="020B0604030504040204" pitchFamily="34" charset="0"/>
                  <a:cs typeface="Verdana" panose="020B0604030504040204" pitchFamily="34" charset="0"/>
                </a:rPr>
                <a:t>Estimated Natural Conditions</a:t>
              </a:r>
            </a:p>
          </p:txBody>
        </p:sp>
        <p:sp>
          <p:nvSpPr>
            <p:cNvPr id="23" name="TextBox 1"/>
            <p:cNvSpPr txBox="1"/>
            <p:nvPr/>
          </p:nvSpPr>
          <p:spPr bwMode="auto">
            <a:xfrm>
              <a:off x="6934200" y="1524000"/>
              <a:ext cx="821979" cy="282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8890" marR="0" indent="-27305" eaLnBrk="0" fontAlgn="base" hangingPunct="0">
                <a:lnSpc>
                  <a:spcPts val="2165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ea typeface="MS PGothic"/>
                  <a:cs typeface="MS PGothic"/>
                </a:rPr>
                <a:t>(Measured)</a:t>
              </a:r>
              <a:endParaRPr lang="en-US" sz="1600" dirty="0">
                <a:effectLst/>
                <a:ea typeface="Times New Roman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34200" y="2459879"/>
              <a:ext cx="901209" cy="374461"/>
            </a:xfrm>
            <a:prstGeom prst="rect">
              <a:avLst/>
            </a:prstGeom>
          </p:spPr>
          <p:txBody>
            <a:bodyPr wrap="none" anchor="ctr" anchorCtr="1">
              <a:spAutoFit/>
            </a:bodyPr>
            <a:lstStyle/>
            <a:p>
              <a:pPr marL="8890" marR="0" indent="-27305" eaLnBrk="0" fontAlgn="base" hangingPunct="0">
                <a:lnSpc>
                  <a:spcPts val="2165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US" sz="1200" dirty="0">
                  <a:solidFill>
                    <a:srgbClr val="000000"/>
                  </a:solidFill>
                  <a:ea typeface="MS PGothic"/>
                  <a:cs typeface="MS PGothic"/>
                </a:rPr>
                <a:t>(Estimated)</a:t>
              </a:r>
              <a:endParaRPr lang="en-US" dirty="0">
                <a:ea typeface="Times New Roman"/>
              </a:endParaRPr>
            </a:p>
          </p:txBody>
        </p:sp>
        <p:sp>
          <p:nvSpPr>
            <p:cNvPr id="25" name="TextBox 1"/>
            <p:cNvSpPr txBox="1"/>
            <p:nvPr/>
          </p:nvSpPr>
          <p:spPr bwMode="auto">
            <a:xfrm>
              <a:off x="7250559" y="2841316"/>
              <a:ext cx="900430" cy="252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36000" tIns="0" rIns="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8890" marR="0" indent="-27305" eaLnBrk="0" fontAlgn="base" hangingPunct="0">
                <a:lnSpc>
                  <a:spcPts val="2165"/>
                </a:lnSpc>
                <a:spcBef>
                  <a:spcPts val="0"/>
                </a:spcBef>
                <a:spcAft>
                  <a:spcPts val="1500"/>
                </a:spcAft>
              </a:pPr>
              <a:r>
                <a:rPr lang="en-US" sz="1200" kern="1200" dirty="0">
                  <a:solidFill>
                    <a:srgbClr val="000000"/>
                  </a:solidFill>
                  <a:effectLst/>
                  <a:ea typeface="MS PGothic"/>
                  <a:cs typeface="MS PGothic"/>
                </a:rPr>
                <a:t>(Measured)</a:t>
              </a:r>
              <a:endParaRPr lang="en-US" dirty="0">
                <a:effectLst/>
                <a:ea typeface="Times New Roman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46576" y="195009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Regional Modeling-based Visibility Projection values fall above glidepath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411162"/>
          </a:xfrm>
        </p:spPr>
        <p:txBody>
          <a:bodyPr>
            <a:noAutofit/>
          </a:bodyPr>
          <a:lstStyle/>
          <a:p>
            <a:r>
              <a:rPr lang="en-US" sz="3200" b="1" dirty="0"/>
              <a:t>New data for the glidepath: Most Impaired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546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the second implementation period, EPA has proposed a receptor-based statistical method to apportion IMPROVE aerosol extinction to natural or anthropogenic sources using chemical species as proxies for source types.  </a:t>
            </a:r>
          </a:p>
          <a:p>
            <a:pPr lvl="1"/>
            <a:r>
              <a:rPr lang="en-US" dirty="0"/>
              <a:t>Based on selecting the poor visibility days differently than Round 1, the proposed Round 2 glidepaths now illustrate the uniform rate of progress on the average 20% </a:t>
            </a:r>
            <a:r>
              <a:rPr lang="en-US" u="sng" dirty="0"/>
              <a:t>most impaired days</a:t>
            </a:r>
          </a:p>
          <a:p>
            <a:pPr lvl="2"/>
            <a:r>
              <a:rPr lang="en-US" dirty="0"/>
              <a:t>Statistical methods have been used to revise existing IMPROVE data back through the baseline 2000-2004 period as well as extending to newly revised estimates of natural conditions.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5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411162"/>
          </a:xfrm>
        </p:spPr>
        <p:txBody>
          <a:bodyPr>
            <a:noAutofit/>
          </a:bodyPr>
          <a:lstStyle/>
          <a:p>
            <a:r>
              <a:rPr lang="en-US" sz="3200" b="1" dirty="0"/>
              <a:t>New data for the glidepath: Most Impaired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546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States are to model future visibility in response to regional cumulative emissions.</a:t>
            </a:r>
          </a:p>
          <a:p>
            <a:pPr lvl="1"/>
            <a:r>
              <a:rPr lang="en-US" dirty="0"/>
              <a:t>As in Round 1, modeled future visibility projections will be compared to the uniform rate of progress</a:t>
            </a:r>
          </a:p>
          <a:p>
            <a:pPr lvl="2"/>
            <a:r>
              <a:rPr lang="en-US" sz="2500" dirty="0"/>
              <a:t>Modeled source apportionment is emissions-based and projects atmospheric chemistry transport and aerosol mass and composition at the monitor.  </a:t>
            </a:r>
          </a:p>
          <a:p>
            <a:pPr lvl="2"/>
            <a:r>
              <a:rPr lang="en-US" sz="2500" dirty="0"/>
              <a:t>The receptor-based and emissions-based methods of apportionment to natural and anthropogenic sources are not necessarily equivalent. </a:t>
            </a:r>
          </a:p>
          <a:p>
            <a:pPr lvl="2"/>
            <a:r>
              <a:rPr lang="en-US" sz="2500" dirty="0"/>
              <a:t>At small aerosol concentrations (common in WESTAR and WRAP region Class I areas), small differences between model and monitor can lead to large % differences between methods</a:t>
            </a:r>
          </a:p>
          <a:p>
            <a:pPr lvl="2"/>
            <a:r>
              <a:rPr lang="en-US" sz="2500" dirty="0"/>
              <a:t>Currently evaluating model and observation-based apportionment methods and implications for glidepath and progress to natural conditions. 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Significant challenges remain for implementing the Most Impaired Days metric:</a:t>
            </a:r>
          </a:p>
          <a:p>
            <a:pPr lvl="1"/>
            <a:r>
              <a:rPr lang="en-US" sz="2900" dirty="0"/>
              <a:t>To accurately or precisely understand these “method changes” in terms of emissions,</a:t>
            </a:r>
          </a:p>
          <a:p>
            <a:pPr lvl="1"/>
            <a:r>
              <a:rPr lang="en-US" sz="2900" dirty="0"/>
              <a:t>Expect the modeling to respond, and/or</a:t>
            </a:r>
          </a:p>
          <a:p>
            <a:pPr lvl="1"/>
            <a:r>
              <a:rPr lang="en-US" sz="2900" dirty="0"/>
              <a:t>To explain how we “know them to be correct”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DC07D-4F12-47FE-A03A-BAE31A98230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97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1077</Words>
  <Application>Microsoft Office PowerPoint</Application>
  <PresentationFormat>On-screen Show (4:3)</PresentationFormat>
  <Paragraphs>162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MS PGothic</vt:lpstr>
      <vt:lpstr>Arial</vt:lpstr>
      <vt:lpstr>Calibri</vt:lpstr>
      <vt:lpstr>Times New Roman</vt:lpstr>
      <vt:lpstr>Verdana</vt:lpstr>
      <vt:lpstr>Office Theme</vt:lpstr>
      <vt:lpstr>PowerPoint Presentation</vt:lpstr>
      <vt:lpstr>Presentation Objective</vt:lpstr>
      <vt:lpstr>Presentation outline</vt:lpstr>
      <vt:lpstr>Glidepath and Regional Haze Planning</vt:lpstr>
      <vt:lpstr>Glidepath and Regional Haze Planning</vt:lpstr>
      <vt:lpstr>PowerPoint Presentation</vt:lpstr>
      <vt:lpstr>PowerPoint Presentation</vt:lpstr>
      <vt:lpstr>New data for the glidepath: Most Impaired Days</vt:lpstr>
      <vt:lpstr>New data for the glidepath: Most Impaired Days</vt:lpstr>
      <vt:lpstr>PowerPoint Presentation</vt:lpstr>
      <vt:lpstr>PowerPoint Presentation</vt:lpstr>
      <vt:lpstr>User levels</vt:lpstr>
      <vt:lpstr>User levels</vt:lpstr>
      <vt:lpstr>Regional Haze Planning – Example graphics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Park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Tina graphic</dc:title>
  <dc:creator>Pat Brewer</dc:creator>
  <cp:lastModifiedBy>Tom Moore</cp:lastModifiedBy>
  <cp:revision>34</cp:revision>
  <dcterms:created xsi:type="dcterms:W3CDTF">2017-07-18T18:13:10Z</dcterms:created>
  <dcterms:modified xsi:type="dcterms:W3CDTF">2017-07-27T15:24:31Z</dcterms:modified>
</cp:coreProperties>
</file>